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A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48-potkina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o48-fileserv\&#1044;&#1086;&#1082;&#1091;&#1084;&#1077;&#1085;&#1090;&#1086;&#1086;&#1073;&#1086;&#1088;&#1086;&#1090;\01&#1056;&#1091;&#1082;&#1086;&#1074;&#1086;&#1076;&#1089;&#1090;&#1074;&#1086;\&#1055;&#1086;&#1090;&#1082;&#1080;&#1085;&#1072;\&#1043;&#1091;&#1073;&#1077;&#1088;&#1085;&#1072;&#1090;&#1086;&#1088;&#1091;\&#1085;&#1072;&#1088;&#1091;&#1096;&#1077;&#1085;&#1080;&#1103;%20&#1054;&#1052;&#1057;%20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o48-fileserv\&#1044;&#1086;&#1082;&#1091;&#1084;&#1077;&#1085;&#1090;&#1086;&#1086;&#1073;&#1086;&#1088;&#1086;&#1090;\01&#1056;&#1091;&#1082;&#1086;&#1074;&#1086;&#1076;&#1089;&#1090;&#1074;&#1086;\&#1055;&#1086;&#1090;&#1082;&#1080;&#1085;&#1072;\&#1043;&#1091;&#1073;&#1077;&#1088;&#1085;&#1072;&#1090;&#1086;&#1088;&#1091;\&#1085;&#1072;&#1088;&#1091;&#1096;&#1077;&#1085;&#1080;&#1103;%20&#1054;&#1052;&#1057;%20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Предупреждений</c:v>
                </c:pt>
              </c:strCache>
            </c:strRef>
          </c:tx>
          <c:spPr>
            <a:solidFill>
              <a:srgbClr val="C0AB7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Лист1!$B$2:$C$2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Предостережений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Лист1!$B$3:$C$3</c:f>
              <c:numCache>
                <c:formatCode>General</c:formatCode>
                <c:ptCount val="2"/>
                <c:pt idx="0">
                  <c:v>1</c:v>
                </c:pt>
                <c:pt idx="1">
                  <c:v>113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745872944"/>
        <c:axId val="-1745872400"/>
        <c:axId val="0"/>
      </c:bar3DChart>
      <c:catAx>
        <c:axId val="-17458729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>
                    <a:solidFill>
                      <a:srgbClr val="002060"/>
                    </a:solidFill>
                  </a:rPr>
                  <a:t>2021                               </a:t>
                </a:r>
                <a:r>
                  <a:rPr lang="ru-RU" sz="1600" dirty="0" smtClean="0">
                    <a:solidFill>
                      <a:srgbClr val="002060"/>
                    </a:solidFill>
                  </a:rPr>
                  <a:t>            </a:t>
                </a:r>
                <a:r>
                  <a:rPr lang="ru-RU" sz="1600" dirty="0">
                    <a:solidFill>
                      <a:srgbClr val="002060"/>
                    </a:solidFill>
                  </a:rPr>
                  <a:t>2022</a:t>
                </a:r>
              </a:p>
            </c:rich>
          </c:tx>
          <c:layout>
            <c:manualLayout>
              <c:xMode val="edge"/>
              <c:yMode val="edge"/>
              <c:x val="0.19537949721628273"/>
              <c:y val="0.770204974741421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crossAx val="-1745872400"/>
        <c:crosses val="autoZero"/>
        <c:auto val="1"/>
        <c:lblAlgn val="ctr"/>
        <c:lblOffset val="100"/>
        <c:noMultiLvlLbl val="0"/>
      </c:catAx>
      <c:valAx>
        <c:axId val="-17458724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rgbClr val="002060"/>
                    </a:solidFill>
                  </a:rPr>
                  <a:t>количество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174587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'2018'!$B$1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cat>
            <c:strRef>
              <c:f>'2018'!$A$2:$A$7</c:f>
              <c:strCache>
                <c:ptCount val="6"/>
                <c:pt idx="0">
                  <c:v>решения по ст. 15</c:v>
                </c:pt>
                <c:pt idx="1">
                  <c:v>решения по ст. 16</c:v>
                </c:pt>
                <c:pt idx="2">
                  <c:v>решения по ст. 17</c:v>
                </c:pt>
                <c:pt idx="3">
                  <c:v>решения по ст. 17.1</c:v>
                </c:pt>
                <c:pt idx="4">
                  <c:v>Предписания</c:v>
                </c:pt>
                <c:pt idx="5">
                  <c:v>Предупреждения по ст. 15</c:v>
                </c:pt>
              </c:strCache>
            </c:strRef>
          </c:cat>
          <c:val>
            <c:numRef>
              <c:f>'2018'!$B$2:$B$7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86242344706913"/>
          <c:y val="9.5968212306795052E-3"/>
          <c:w val="0.3264709098862642"/>
          <c:h val="0.990403178769320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'2022'!$B$1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cat>
            <c:strRef>
              <c:f>'2022'!$A$2:$A$7</c:f>
              <c:strCache>
                <c:ptCount val="6"/>
                <c:pt idx="0">
                  <c:v>решения по ст. 15</c:v>
                </c:pt>
                <c:pt idx="1">
                  <c:v>решения по ст. 16</c:v>
                </c:pt>
                <c:pt idx="2">
                  <c:v>решения по ст. 17</c:v>
                </c:pt>
                <c:pt idx="3">
                  <c:v>решения по ст. 17.1</c:v>
                </c:pt>
                <c:pt idx="4">
                  <c:v>Предписания</c:v>
                </c:pt>
                <c:pt idx="5">
                  <c:v>Предупреждения по ст. 15</c:v>
                </c:pt>
              </c:strCache>
            </c:strRef>
          </c:cat>
          <c:val>
            <c:numRef>
              <c:f>'2022'!$B$2:$B$7</c:f>
            </c:numRef>
          </c:val>
        </c:ser>
        <c:ser>
          <c:idx val="1"/>
          <c:order val="1"/>
          <c:tx>
            <c:strRef>
              <c:f>'2022'!$C$1</c:f>
              <c:strCache>
                <c:ptCount val="1"/>
                <c:pt idx="0">
                  <c:v>2019</c:v>
                </c:pt>
              </c:strCache>
            </c:strRef>
          </c:tx>
          <c:explosion val="25"/>
          <c:cat>
            <c:strRef>
              <c:f>'2022'!$A$2:$A$7</c:f>
              <c:strCache>
                <c:ptCount val="6"/>
                <c:pt idx="0">
                  <c:v>решения по ст. 15</c:v>
                </c:pt>
                <c:pt idx="1">
                  <c:v>решения по ст. 16</c:v>
                </c:pt>
                <c:pt idx="2">
                  <c:v>решения по ст. 17</c:v>
                </c:pt>
                <c:pt idx="3">
                  <c:v>решения по ст. 17.1</c:v>
                </c:pt>
                <c:pt idx="4">
                  <c:v>Предписания</c:v>
                </c:pt>
                <c:pt idx="5">
                  <c:v>Предупреждения по ст. 15</c:v>
                </c:pt>
              </c:strCache>
            </c:strRef>
          </c:cat>
          <c:val>
            <c:numRef>
              <c:f>'2022'!$C$2:$C$7</c:f>
            </c:numRef>
          </c:val>
        </c:ser>
        <c:ser>
          <c:idx val="2"/>
          <c:order val="2"/>
          <c:tx>
            <c:strRef>
              <c:f>'2022'!$D$1</c:f>
              <c:strCache>
                <c:ptCount val="1"/>
                <c:pt idx="0">
                  <c:v>2020</c:v>
                </c:pt>
              </c:strCache>
            </c:strRef>
          </c:tx>
          <c:explosion val="25"/>
          <c:cat>
            <c:strRef>
              <c:f>'2022'!$A$2:$A$7</c:f>
              <c:strCache>
                <c:ptCount val="6"/>
                <c:pt idx="0">
                  <c:v>решения по ст. 15</c:v>
                </c:pt>
                <c:pt idx="1">
                  <c:v>решения по ст. 16</c:v>
                </c:pt>
                <c:pt idx="2">
                  <c:v>решения по ст. 17</c:v>
                </c:pt>
                <c:pt idx="3">
                  <c:v>решения по ст. 17.1</c:v>
                </c:pt>
                <c:pt idx="4">
                  <c:v>Предписания</c:v>
                </c:pt>
                <c:pt idx="5">
                  <c:v>Предупреждения по ст. 15</c:v>
                </c:pt>
              </c:strCache>
            </c:strRef>
          </c:cat>
          <c:val>
            <c:numRef>
              <c:f>'2022'!$D$2:$D$7</c:f>
            </c:numRef>
          </c:val>
        </c:ser>
        <c:ser>
          <c:idx val="3"/>
          <c:order val="3"/>
          <c:tx>
            <c:strRef>
              <c:f>'2022'!$E$1</c:f>
              <c:strCache>
                <c:ptCount val="1"/>
                <c:pt idx="0">
                  <c:v>2021</c:v>
                </c:pt>
              </c:strCache>
            </c:strRef>
          </c:tx>
          <c:explosion val="25"/>
          <c:cat>
            <c:strRef>
              <c:f>'2022'!$A$2:$A$7</c:f>
              <c:strCache>
                <c:ptCount val="6"/>
                <c:pt idx="0">
                  <c:v>решения по ст. 15</c:v>
                </c:pt>
                <c:pt idx="1">
                  <c:v>решения по ст. 16</c:v>
                </c:pt>
                <c:pt idx="2">
                  <c:v>решения по ст. 17</c:v>
                </c:pt>
                <c:pt idx="3">
                  <c:v>решения по ст. 17.1</c:v>
                </c:pt>
                <c:pt idx="4">
                  <c:v>Предписания</c:v>
                </c:pt>
                <c:pt idx="5">
                  <c:v>Предупреждения по ст. 15</c:v>
                </c:pt>
              </c:strCache>
            </c:strRef>
          </c:cat>
          <c:val>
            <c:numRef>
              <c:f>'2022'!$E$2:$E$7</c:f>
            </c:numRef>
          </c:val>
        </c:ser>
        <c:ser>
          <c:idx val="4"/>
          <c:order val="4"/>
          <c:tx>
            <c:strRef>
              <c:f>'2022'!$F$1</c:f>
              <c:strCache>
                <c:ptCount val="1"/>
                <c:pt idx="0">
                  <c:v>2022</c:v>
                </c:pt>
              </c:strCache>
            </c:strRef>
          </c:tx>
          <c:explosion val="25"/>
          <c:cat>
            <c:strRef>
              <c:f>'2022'!$A$2:$A$7</c:f>
              <c:strCache>
                <c:ptCount val="6"/>
                <c:pt idx="0">
                  <c:v>решения по ст. 15</c:v>
                </c:pt>
                <c:pt idx="1">
                  <c:v>решения по ст. 16</c:v>
                </c:pt>
                <c:pt idx="2">
                  <c:v>решения по ст. 17</c:v>
                </c:pt>
                <c:pt idx="3">
                  <c:v>решения по ст. 17.1</c:v>
                </c:pt>
                <c:pt idx="4">
                  <c:v>Предписания</c:v>
                </c:pt>
                <c:pt idx="5">
                  <c:v>Предупреждения по ст. 15</c:v>
                </c:pt>
              </c:strCache>
            </c:strRef>
          </c:cat>
          <c:val>
            <c:numRef>
              <c:f>'2022'!$F$2:$F$7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86242344706913"/>
          <c:y val="9.5968212306795052E-3"/>
          <c:w val="0.3264709098862642"/>
          <c:h val="0.985320064158646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5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3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7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6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1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8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4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9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B751-047C-43AC-9E28-DDBCF74BAE7B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EC14-942E-437F-AC7C-16DFCE835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1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3.svg"/><Relationship Id="rId7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6AC0F5-8607-90B8-ED48-D006AA54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04" y="-30707"/>
            <a:ext cx="3038363" cy="68887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17C4504-5B54-5444-A9D8-D90FE6D431A5}"/>
              </a:ext>
            </a:extLst>
          </p:cNvPr>
          <p:cNvSpPr/>
          <p:nvPr/>
        </p:nvSpPr>
        <p:spPr>
          <a:xfrm>
            <a:off x="3222274" y="2544339"/>
            <a:ext cx="7024133" cy="206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67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Об итогах деятельности Липецкого УФАС России в 2022 году</a:t>
            </a:r>
            <a:endParaRPr lang="ru-RU" sz="4267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2F0F03-1EB7-F433-1B98-FDA1663F1D1E}"/>
              </a:ext>
            </a:extLst>
          </p:cNvPr>
          <p:cNvSpPr txBox="1"/>
          <p:nvPr/>
        </p:nvSpPr>
        <p:spPr>
          <a:xfrm>
            <a:off x="10704512" y="5937850"/>
            <a:ext cx="2112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48A45B-B201-FF4D-971B-A75A7D3E20BB}"/>
              </a:ext>
            </a:extLst>
          </p:cNvPr>
          <p:cNvSpPr txBox="1"/>
          <p:nvPr/>
        </p:nvSpPr>
        <p:spPr>
          <a:xfrm>
            <a:off x="3255450" y="4677139"/>
            <a:ext cx="629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 err="1" smtClean="0">
                <a:solidFill>
                  <a:schemeClr val="accent5">
                    <a:lumMod val="50000"/>
                  </a:schemeClr>
                </a:solidFill>
                <a:latin typeface="Myriad Pro" pitchFamily="34" charset="0"/>
              </a:rPr>
              <a:t>Поткина</a:t>
            </a:r>
            <a:r>
              <a:rPr lang="ru-RU" sz="2133" b="1" dirty="0" smtClean="0">
                <a:solidFill>
                  <a:schemeClr val="accent5">
                    <a:lumMod val="50000"/>
                  </a:schemeClr>
                </a:solidFill>
                <a:latin typeface="Myriad Pro" pitchFamily="34" charset="0"/>
              </a:rPr>
              <a:t> Ирина Владимировна,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Myriad Pro" pitchFamily="34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yriad Pro" pitchFamily="34" charset="0"/>
              </a:rPr>
              <a:t>р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Myriad Pro" pitchFamily="34" charset="0"/>
              </a:rPr>
              <a:t>уководитель Липецкого УФАС России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E61C53E-5EBE-8D0E-FEF9-410235F50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3106367"/>
            <a:ext cx="2847077" cy="37362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4FD732C-EBE4-A732-56CD-CAFC1CBAD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260648"/>
            <a:ext cx="5280587" cy="22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AEEBF5-C75F-2DA9-04A5-67CE4F946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F9322B-15DB-DE4A-B60F-2949915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1" y="0"/>
            <a:ext cx="5151333" cy="6760201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891532"/>
              </p:ext>
            </p:extLst>
          </p:nvPr>
        </p:nvGraphicFramePr>
        <p:xfrm>
          <a:off x="3250600" y="1823633"/>
          <a:ext cx="7452651" cy="4648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2132"/>
                <a:gridCol w="1649727"/>
                <a:gridCol w="1640792"/>
              </a:tblGrid>
              <a:tr h="43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Рынок/Субъект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рынка/Сфера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2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</a:tr>
              <a:tr h="375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104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товарных рынках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365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514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том числе по субъектам естественной монополии, включенным в Реестр ЕМ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104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законодательство о торговле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104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законодательство о рекламе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104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законодательство в сфере закупок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104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законодательство в сфере ГОЗ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104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законодательство о закупках </a:t>
                      </a:r>
                      <a:r>
                        <a:rPr lang="ru-RU" sz="14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юр.лицами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из общего количества: по нарушениям АМЗ со стороны органов власти (должностных лиц)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6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 сумму (</a:t>
                      </a:r>
                      <a:r>
                        <a:rPr lang="ru-RU" sz="16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.):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59 542,1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23 862,0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64C5A7C-1A1B-D7EC-71FC-D7CD2DDEC473}"/>
              </a:ext>
            </a:extLst>
          </p:cNvPr>
          <p:cNvSpPr/>
          <p:nvPr/>
        </p:nvSpPr>
        <p:spPr>
          <a:xfrm>
            <a:off x="358923" y="356659"/>
            <a:ext cx="1142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yriad Pro" pitchFamily="34" charset="0"/>
              </a:rPr>
              <a:t>Снижение административного давления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723" y="1073702"/>
            <a:ext cx="5778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</a:rPr>
              <a:t>Возбуждено административных дел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74329" y="6323576"/>
            <a:ext cx="873249" cy="4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108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AEEBF5-C75F-2DA9-04A5-67CE4F946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F9322B-15DB-DE4A-B60F-2949915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1" y="0"/>
            <a:ext cx="5151333" cy="6760201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981142"/>
              </p:ext>
            </p:extLst>
          </p:nvPr>
        </p:nvGraphicFramePr>
        <p:xfrm>
          <a:off x="1223406" y="1350238"/>
          <a:ext cx="9479846" cy="4108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5254"/>
                <a:gridCol w="1958018"/>
                <a:gridCol w="1746574"/>
              </a:tblGrid>
              <a:tr h="501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Вынесено</a:t>
                      </a:r>
                      <a:endParaRPr lang="ru-RU" sz="2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2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</a:tr>
              <a:tr h="8145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Постановлений о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назначении административных наказаний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473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999">
                <a:tc>
                  <a:txBody>
                    <a:bodyPr/>
                    <a:lstStyle/>
                    <a:p>
                      <a:pPr marL="0" marR="0" indent="1143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из них в сфере закупок</a:t>
                      </a:r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0909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предупреждений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999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из них в сфере закупок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999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административных штрафов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из них в сфере</a:t>
                      </a:r>
                      <a:r>
                        <a:rPr lang="ru-RU" sz="16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закупок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    На </a:t>
                      </a: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сумму (</a:t>
                      </a:r>
                      <a:r>
                        <a:rPr lang="ru-RU" sz="20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тыс.руб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.):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59 542,1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23 862,0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64C5A7C-1A1B-D7EC-71FC-D7CD2DDEC473}"/>
              </a:ext>
            </a:extLst>
          </p:cNvPr>
          <p:cNvSpPr/>
          <p:nvPr/>
        </p:nvSpPr>
        <p:spPr>
          <a:xfrm>
            <a:off x="358923" y="356659"/>
            <a:ext cx="11425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yriad Pro" pitchFamily="34" charset="0"/>
              </a:rPr>
              <a:t>Снижение административного давления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74329" y="6323576"/>
            <a:ext cx="873249" cy="4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656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AEEBF5-C75F-2DA9-04A5-67CE4F946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F9322B-15DB-DE4A-B60F-2949915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82445"/>
            <a:ext cx="5151333" cy="67602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64C5A7C-1A1B-D7EC-71FC-D7CD2DDEC473}"/>
              </a:ext>
            </a:extLst>
          </p:cNvPr>
          <p:cNvSpPr/>
          <p:nvPr/>
        </p:nvSpPr>
        <p:spPr>
          <a:xfrm>
            <a:off x="719403" y="356659"/>
            <a:ext cx="111677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yriad Pro" pitchFamily="34" charset="0"/>
              </a:rPr>
              <a:t>Снижение административного давления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2EB570C-2E4D-35B9-FF56-6D3558E74219}"/>
              </a:ext>
            </a:extLst>
          </p:cNvPr>
          <p:cNvSpPr/>
          <p:nvPr/>
        </p:nvSpPr>
        <p:spPr>
          <a:xfrm>
            <a:off x="851594" y="1220756"/>
            <a:ext cx="5907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</a:rPr>
              <a:t>Предупреждения и предостережения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74329" y="6276450"/>
            <a:ext cx="873249" cy="4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152329"/>
              </p:ext>
            </p:extLst>
          </p:nvPr>
        </p:nvGraphicFramePr>
        <p:xfrm>
          <a:off x="5976089" y="1372323"/>
          <a:ext cx="4893277" cy="393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1594" y="2042983"/>
            <a:ext cx="4272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Увеличение предостережений в сферах: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</a:t>
            </a:r>
            <a:r>
              <a:rPr lang="ru-RU" dirty="0" smtClean="0">
                <a:solidFill>
                  <a:schemeClr val="bg1"/>
                </a:solidFill>
              </a:rPr>
              <a:t>орговли продовольственными товарами</a:t>
            </a:r>
          </a:p>
          <a:p>
            <a:r>
              <a:rPr lang="ru-RU" dirty="0">
                <a:solidFill>
                  <a:schemeClr val="bg1"/>
                </a:solidFill>
              </a:rPr>
              <a:t>э</a:t>
            </a:r>
            <a:r>
              <a:rPr lang="ru-RU" dirty="0" smtClean="0">
                <a:solidFill>
                  <a:schemeClr val="bg1"/>
                </a:solidFill>
              </a:rPr>
              <a:t>лектроэнергетики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flipH="1">
            <a:off x="719403" y="2721785"/>
            <a:ext cx="163083" cy="144983"/>
          </a:xfrm>
          <a:prstGeom prst="ellipse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>
            <a:off x="719403" y="2967759"/>
            <a:ext cx="163083" cy="144983"/>
          </a:xfrm>
          <a:prstGeom prst="ellipse">
            <a:avLst/>
          </a:prstGeom>
          <a:solidFill>
            <a:srgbClr val="067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9403" y="5386648"/>
            <a:ext cx="11317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Институт </a:t>
            </a:r>
            <a:r>
              <a:rPr lang="ru-RU" dirty="0">
                <a:solidFill>
                  <a:schemeClr val="bg1"/>
                </a:solidFill>
              </a:rPr>
              <a:t>предостережения позволяет в </a:t>
            </a:r>
            <a:r>
              <a:rPr lang="ru-RU" dirty="0" smtClean="0">
                <a:solidFill>
                  <a:schemeClr val="bg1"/>
                </a:solidFill>
              </a:rPr>
              <a:t>короткие </a:t>
            </a:r>
            <a:r>
              <a:rPr lang="ru-RU" dirty="0">
                <a:solidFill>
                  <a:schemeClr val="bg1"/>
                </a:solidFill>
              </a:rPr>
              <a:t>сроки </a:t>
            </a:r>
            <a:r>
              <a:rPr lang="ru-RU" dirty="0" smtClean="0">
                <a:solidFill>
                  <a:schemeClr val="bg1"/>
                </a:solidFill>
              </a:rPr>
              <a:t>(до 1 месяца) обеспечить </a:t>
            </a: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smtClean="0">
                <a:solidFill>
                  <a:schemeClr val="bg1"/>
                </a:solidFill>
              </a:rPr>
              <a:t>обратившегося потребителя выполнение </a:t>
            </a:r>
            <a:r>
              <a:rPr lang="ru-RU" dirty="0">
                <a:solidFill>
                  <a:schemeClr val="bg1"/>
                </a:solidFill>
              </a:rPr>
              <a:t>субъектами естественных монополий необходимых мероприятий по </a:t>
            </a:r>
            <a:r>
              <a:rPr lang="ru-RU" dirty="0" smtClean="0">
                <a:solidFill>
                  <a:schemeClr val="bg1"/>
                </a:solidFill>
              </a:rPr>
              <a:t>технологическому </a:t>
            </a:r>
            <a:r>
              <a:rPr lang="ru-RU" dirty="0">
                <a:solidFill>
                  <a:schemeClr val="bg1"/>
                </a:solidFill>
              </a:rPr>
              <a:t>присоединению к инженерным </a:t>
            </a:r>
            <a:r>
              <a:rPr lang="ru-RU" dirty="0" smtClean="0">
                <a:solidFill>
                  <a:schemeClr val="bg1"/>
                </a:solidFill>
              </a:rPr>
              <a:t>сетям, </a:t>
            </a:r>
            <a:r>
              <a:rPr lang="ru-RU" dirty="0">
                <a:solidFill>
                  <a:schemeClr val="bg1"/>
                </a:solidFill>
              </a:rPr>
              <a:t>а сетевой компании — устранить нарушение</a:t>
            </a:r>
          </a:p>
        </p:txBody>
      </p:sp>
    </p:spTree>
    <p:extLst>
      <p:ext uri="{BB962C8B-B14F-4D97-AF65-F5344CB8AC3E}">
        <p14:creationId xmlns:p14="http://schemas.microsoft.com/office/powerpoint/2010/main" val="342242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EAEEBF5-C75F-2DA9-04A5-67CE4F946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F9322B-15DB-DE4A-B60F-2949915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440" y="1"/>
            <a:ext cx="5151333" cy="684264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64C5A7C-1A1B-D7EC-71FC-D7CD2DDEC473}"/>
              </a:ext>
            </a:extLst>
          </p:cNvPr>
          <p:cNvSpPr/>
          <p:nvPr/>
        </p:nvSpPr>
        <p:spPr>
          <a:xfrm>
            <a:off x="358923" y="356659"/>
            <a:ext cx="1142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yriad Pro" pitchFamily="34" charset="0"/>
              </a:rPr>
              <a:t>Снижение количества нарушений со стороны органов власти 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60828"/>
              </p:ext>
            </p:extLst>
          </p:nvPr>
        </p:nvGraphicFramePr>
        <p:xfrm>
          <a:off x="4723195" y="1387547"/>
          <a:ext cx="6452185" cy="4463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5398"/>
                <a:gridCol w="852754"/>
                <a:gridCol w="922638"/>
                <a:gridCol w="906162"/>
                <a:gridCol w="889687"/>
                <a:gridCol w="815546"/>
              </a:tblGrid>
              <a:tr h="339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C0AB70"/>
                    </a:solidFill>
                  </a:tcPr>
                </a:tc>
              </a:tr>
              <a:tr h="1154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Принято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решений о наличии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нарушений,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том числе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 </a:t>
                      </a:r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статьям: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ст. 15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ст. 16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5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ст. 17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7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ст. 17.1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7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Предписания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92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Предупреждения по ст. 15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7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9525" marB="0" anchor="ctr">
                    <a:solidFill>
                      <a:srgbClr val="C0AB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35046" y="6203063"/>
            <a:ext cx="873249" cy="4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5016" y="62030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370702"/>
              </p:ext>
            </p:extLst>
          </p:nvPr>
        </p:nvGraphicFramePr>
        <p:xfrm>
          <a:off x="495300" y="1556988"/>
          <a:ext cx="3419475" cy="180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26997"/>
              </p:ext>
            </p:extLst>
          </p:nvPr>
        </p:nvGraphicFramePr>
        <p:xfrm>
          <a:off x="358923" y="3421324"/>
          <a:ext cx="3746352" cy="199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41766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296</Words>
  <Application>Microsoft Office PowerPoint</Application>
  <PresentationFormat>Широкоэкранный</PresentationFormat>
  <Paragraphs>131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Myriad Pro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28</cp:revision>
  <dcterms:created xsi:type="dcterms:W3CDTF">2023-03-18T16:46:26Z</dcterms:created>
  <dcterms:modified xsi:type="dcterms:W3CDTF">2023-04-05T23:46:46Z</dcterms:modified>
</cp:coreProperties>
</file>